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257" r:id="rId3"/>
    <p:sldId id="306" r:id="rId4"/>
    <p:sldId id="269" r:id="rId5"/>
    <p:sldId id="258" r:id="rId6"/>
    <p:sldId id="270" r:id="rId7"/>
    <p:sldId id="307" r:id="rId8"/>
    <p:sldId id="271" r:id="rId9"/>
    <p:sldId id="259" r:id="rId10"/>
    <p:sldId id="279" r:id="rId11"/>
    <p:sldId id="280" r:id="rId12"/>
    <p:sldId id="281" r:id="rId13"/>
    <p:sldId id="264" r:id="rId14"/>
    <p:sldId id="287" r:id="rId15"/>
    <p:sldId id="288" r:id="rId16"/>
    <p:sldId id="289" r:id="rId17"/>
    <p:sldId id="305" r:id="rId18"/>
    <p:sldId id="301" r:id="rId19"/>
    <p:sldId id="302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843EE-2A4A-4C2D-ADB4-9AF4FDBDCDF7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D493B-F071-4310-A860-64A79C899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Arial" charset="0"/>
              </a:rPr>
              <a:t>Genital sucker (gonotyle) to the posterior border of acetabulum </a:t>
            </a:r>
            <a:endParaRPr lang="en-GB" smtClean="0">
              <a:cs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4F9226-F5BF-4B0F-848D-490F105CF419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199C0-1A98-42EA-8664-518138DA7DB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82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C813D-8567-49BF-9272-534A9819DC0F}" type="slidenum">
              <a:rPr lang="uk-UA"/>
              <a:pPr/>
              <a:t>30</a:t>
            </a:fld>
            <a:endParaRPr lang="uk-UA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F3928B-29C3-49DC-8210-6098AC2F0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57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Intestinal flukes</a:t>
            </a:r>
            <a:b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ony\Desktop\Fasciolopsia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1687261"/>
            <a:ext cx="4495800" cy="425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676400" y="457200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Lung flukes</a:t>
            </a:r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162800" cy="4957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60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76200" y="1143000"/>
            <a:ext cx="61722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name/ Location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Oriental lung fluke , found in lungs of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human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7.5 – 12 mm 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Far East, Central America, Africa, and India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disease</a:t>
            </a:r>
            <a:r>
              <a:rPr lang="en-US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chronic cough with bloody sputum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dyspnoa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pleuritic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chest pain, and pneumonia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 covered with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scal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-like spines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Paragonimiasis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or pulmonary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distomiasis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i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cooking crabs and crayfish properly.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Metacercaria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Intermediate</a:t>
            </a:r>
            <a:r>
              <a:rPr lang="en-US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: 1-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resh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water snail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Thiara</a:t>
            </a:r>
            <a:endParaRPr lang="en-US" altLang="en-US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600" i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crayfish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16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Ova 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in sputum (sometimes in feces)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296863"/>
            <a:ext cx="61753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Paragonimus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westermani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Entisar\Desktop\download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743200" cy="180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paragonimus e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622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013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144463"/>
            <a:ext cx="61753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Paragonimus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westermani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3" name="Picture 4" descr="paragonimus"/>
          <p:cNvPicPr>
            <a:picLocks noChangeAspect="1" noChangeArrowheads="1"/>
          </p:cNvPicPr>
          <p:nvPr/>
        </p:nvPicPr>
        <p:blipFill>
          <a:blip r:embed="rId3" cstate="print">
            <a:lum bright="-6000" contras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713"/>
            <a:ext cx="365760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paragonim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9725"/>
            <a:ext cx="3429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Line 5"/>
          <p:cNvSpPr>
            <a:spLocks noChangeShapeType="1"/>
          </p:cNvSpPr>
          <p:nvPr/>
        </p:nvSpPr>
        <p:spPr bwMode="auto">
          <a:xfrm flipH="1">
            <a:off x="5576887" y="1922463"/>
            <a:ext cx="16621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086" name="Text Box 13"/>
          <p:cNvSpPr txBox="1">
            <a:spLocks noChangeArrowheads="1"/>
          </p:cNvSpPr>
          <p:nvPr/>
        </p:nvSpPr>
        <p:spPr bwMode="auto">
          <a:xfrm>
            <a:off x="4495800" y="1752600"/>
            <a:ext cx="1671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/>
              <a:t>Oral sucker</a:t>
            </a:r>
          </a:p>
        </p:txBody>
      </p:sp>
      <p:sp>
        <p:nvSpPr>
          <p:cNvPr id="46087" name="Line 5"/>
          <p:cNvSpPr>
            <a:spLocks noChangeShapeType="1"/>
          </p:cNvSpPr>
          <p:nvPr/>
        </p:nvSpPr>
        <p:spPr bwMode="auto">
          <a:xfrm flipH="1" flipV="1">
            <a:off x="5638800" y="3276600"/>
            <a:ext cx="1619250" cy="6334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4282281" y="3124200"/>
            <a:ext cx="1661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/>
              <a:t>Ventral sucker</a:t>
            </a:r>
          </a:p>
        </p:txBody>
      </p:sp>
      <p:sp>
        <p:nvSpPr>
          <p:cNvPr id="46089" name="Line 5"/>
          <p:cNvSpPr>
            <a:spLocks noChangeShapeType="1"/>
          </p:cNvSpPr>
          <p:nvPr/>
        </p:nvSpPr>
        <p:spPr bwMode="auto">
          <a:xfrm flipH="1">
            <a:off x="5437188" y="4443413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4800600" y="4267200"/>
            <a:ext cx="1081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/>
              <a:t>Ovary</a:t>
            </a:r>
          </a:p>
        </p:txBody>
      </p:sp>
      <p:sp>
        <p:nvSpPr>
          <p:cNvPr id="46091" name="Line 5"/>
          <p:cNvSpPr>
            <a:spLocks noChangeShapeType="1"/>
          </p:cNvSpPr>
          <p:nvPr/>
        </p:nvSpPr>
        <p:spPr bwMode="auto">
          <a:xfrm flipH="1" flipV="1">
            <a:off x="5257800" y="3733800"/>
            <a:ext cx="2209800" cy="4810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092" name="Text Box 13"/>
          <p:cNvSpPr txBox="1">
            <a:spLocks noChangeArrowheads="1"/>
          </p:cNvSpPr>
          <p:nvPr/>
        </p:nvSpPr>
        <p:spPr bwMode="auto">
          <a:xfrm>
            <a:off x="4572000" y="3505200"/>
            <a:ext cx="1081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/>
              <a:t>Uterus</a:t>
            </a:r>
          </a:p>
        </p:txBody>
      </p:sp>
      <p:sp>
        <p:nvSpPr>
          <p:cNvPr id="46093" name="Line 5"/>
          <p:cNvSpPr>
            <a:spLocks noChangeShapeType="1"/>
          </p:cNvSpPr>
          <p:nvPr/>
        </p:nvSpPr>
        <p:spPr bwMode="auto">
          <a:xfrm flipH="1">
            <a:off x="5513388" y="5205413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4786312" y="4995446"/>
            <a:ext cx="1081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 smtClean="0"/>
              <a:t>Testes</a:t>
            </a:r>
            <a:endParaRPr lang="en-US" altLang="en-US" sz="1600" b="1" dirty="0"/>
          </a:p>
        </p:txBody>
      </p:sp>
      <p:sp>
        <p:nvSpPr>
          <p:cNvPr id="46095" name="Line 5"/>
          <p:cNvSpPr>
            <a:spLocks noChangeShapeType="1"/>
          </p:cNvSpPr>
          <p:nvPr/>
        </p:nvSpPr>
        <p:spPr bwMode="auto">
          <a:xfrm flipH="1" flipV="1">
            <a:off x="6324600" y="5257800"/>
            <a:ext cx="1439863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096" name="Line 5"/>
          <p:cNvSpPr>
            <a:spLocks noChangeShapeType="1"/>
          </p:cNvSpPr>
          <p:nvPr/>
        </p:nvSpPr>
        <p:spPr bwMode="auto">
          <a:xfrm flipH="1">
            <a:off x="5181600" y="2743200"/>
            <a:ext cx="1439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097" name="Text Box 13"/>
          <p:cNvSpPr txBox="1">
            <a:spLocks noChangeArrowheads="1"/>
          </p:cNvSpPr>
          <p:nvPr/>
        </p:nvSpPr>
        <p:spPr bwMode="auto">
          <a:xfrm>
            <a:off x="4495800" y="2590800"/>
            <a:ext cx="10810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 smtClean="0"/>
              <a:t>Cecum</a:t>
            </a:r>
            <a:endParaRPr lang="en-US" altLang="en-US" sz="1600" b="1" dirty="0"/>
          </a:p>
        </p:txBody>
      </p:sp>
      <p:sp>
        <p:nvSpPr>
          <p:cNvPr id="46098" name="Line 5"/>
          <p:cNvSpPr>
            <a:spLocks noChangeShapeType="1"/>
          </p:cNvSpPr>
          <p:nvPr/>
        </p:nvSpPr>
        <p:spPr bwMode="auto">
          <a:xfrm flipH="1">
            <a:off x="4979988" y="4748213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099" name="Text Box 13"/>
          <p:cNvSpPr txBox="1">
            <a:spLocks noChangeArrowheads="1"/>
          </p:cNvSpPr>
          <p:nvPr/>
        </p:nvSpPr>
        <p:spPr bwMode="auto">
          <a:xfrm>
            <a:off x="3962400" y="4602163"/>
            <a:ext cx="1081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/>
              <a:t>Yolk gland</a:t>
            </a:r>
          </a:p>
        </p:txBody>
      </p:sp>
      <p:sp>
        <p:nvSpPr>
          <p:cNvPr id="46100" name="Line 5"/>
          <p:cNvSpPr>
            <a:spLocks noChangeShapeType="1"/>
          </p:cNvSpPr>
          <p:nvPr/>
        </p:nvSpPr>
        <p:spPr bwMode="auto">
          <a:xfrm flipH="1" flipV="1">
            <a:off x="5362575" y="4083050"/>
            <a:ext cx="2125663" cy="2809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101" name="Text Box 13"/>
          <p:cNvSpPr txBox="1">
            <a:spLocks noChangeArrowheads="1"/>
          </p:cNvSpPr>
          <p:nvPr/>
        </p:nvSpPr>
        <p:spPr bwMode="auto">
          <a:xfrm>
            <a:off x="4476750" y="3916363"/>
            <a:ext cx="1081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 err="1"/>
              <a:t>Ootype</a:t>
            </a:r>
            <a:r>
              <a:rPr lang="en-US" altLang="en-US" sz="1600" b="1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49080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Paragonimus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westermani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cycle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48404"/>
            <a:ext cx="8382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585" y="1451992"/>
            <a:ext cx="7984863" cy="1905000"/>
          </a:xfrm>
        </p:spPr>
        <p:txBody>
          <a:bodyPr>
            <a:noAutofit/>
          </a:bodyPr>
          <a:lstStyle/>
          <a:p>
            <a:r>
              <a:rPr lang="ar-S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S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Schistosomiasis</a:t>
            </a:r>
            <a:r>
              <a:rPr lang="en-US" altLang="zh-CN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المثقوبات الدموية</a:t>
            </a:r>
            <a:r>
              <a:rPr lang="ar-SA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(المنشقات)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3018" y="86767"/>
            <a:ext cx="81054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Class: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Trematoda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Blood Flukes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4" descr="C:\My Documents\My Pictures\blood fluk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4552" y="3753101"/>
            <a:ext cx="2315080" cy="2571500"/>
          </a:xfrm>
          <a:prstGeom prst="rect">
            <a:avLst/>
          </a:prstGeom>
          <a:noFill/>
          <a:ln/>
        </p:spPr>
      </p:pic>
      <p:pic>
        <p:nvPicPr>
          <p:cNvPr id="1026" name="Picture 2" descr="http://www.sflorg.com/sciencenews/images/imscn090607_01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40354" y="2400600"/>
            <a:ext cx="2560410" cy="5268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8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arith AL-Warid\Desktop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4000500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05130" y="1844824"/>
            <a:ext cx="4857750" cy="2786062"/>
          </a:xfrm>
          <a:prstGeom prst="rect">
            <a:avLst/>
          </a:prstGeom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 dirty="0">
                <a:latin typeface="+mn-lt"/>
                <a:cs typeface="+mn-cs"/>
              </a:rPr>
              <a:t>The German pathologist </a:t>
            </a:r>
            <a:r>
              <a:rPr lang="en-US" sz="3200" b="1" kern="0" dirty="0">
                <a:solidFill>
                  <a:srgbClr val="FF0000"/>
                </a:solidFill>
                <a:latin typeface="+mn-lt"/>
                <a:cs typeface="+mn-cs"/>
              </a:rPr>
              <a:t>Theodor  </a:t>
            </a:r>
            <a:r>
              <a:rPr lang="en-US" sz="3200" b="1" kern="0" dirty="0" err="1">
                <a:solidFill>
                  <a:srgbClr val="FF0000"/>
                </a:solidFill>
                <a:latin typeface="+mn-lt"/>
                <a:cs typeface="+mn-cs"/>
              </a:rPr>
              <a:t>Bilharz</a:t>
            </a:r>
            <a:r>
              <a:rPr lang="en-US" sz="32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3200" b="1" kern="0" dirty="0">
                <a:latin typeface="+mn-lt"/>
                <a:cs typeface="+mn-cs"/>
              </a:rPr>
              <a:t>was the first who described the adult </a:t>
            </a:r>
            <a:r>
              <a:rPr lang="en-US" sz="3200" b="1" i="1" kern="0" dirty="0" err="1">
                <a:latin typeface="+mn-lt"/>
                <a:cs typeface="+mn-cs"/>
              </a:rPr>
              <a:t>Schistosoma</a:t>
            </a:r>
            <a:r>
              <a:rPr lang="en-US" sz="3200" b="1" kern="0" dirty="0">
                <a:latin typeface="+mn-lt"/>
                <a:cs typeface="+mn-cs"/>
              </a:rPr>
              <a:t> worm in Egypt        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endParaRPr lang="ar-IQ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5794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Blood flukes (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sp.)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80" y="953896"/>
            <a:ext cx="87630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en-GB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haematobium</a:t>
            </a: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- Africa and middle east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mansoni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Africa and Latin America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japonicum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– Pacific region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Dioecious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(male and female)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mansoni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japonicum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cause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Hepatosplenic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Schistosomiasis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i="1" dirty="0" err="1" smtClean="0">
                <a:latin typeface="Times New Roman" pitchFamily="18" charset="0"/>
                <a:cs typeface="Times New Roman" pitchFamily="18" charset="0"/>
              </a:rPr>
              <a:t>haematobium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causes Urinary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Schistosomiasis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Localization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venous vessels of bowel, liver, and bladder.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atypical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trematodes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which the adult female nesting within a specialized groove in the body of the larger male.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252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883" y="2746432"/>
            <a:ext cx="6400799" cy="403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92417" y="663730"/>
            <a:ext cx="208725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Image result for schistosoma haematob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647752" y="905449"/>
            <a:ext cx="2191895" cy="1600200"/>
          </a:xfrm>
          <a:prstGeom prst="rect">
            <a:avLst/>
          </a:prstGeom>
          <a:noFill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1341" y="609600"/>
            <a:ext cx="196100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78"/>
            <a:ext cx="8229600" cy="1143000"/>
          </a:xfrm>
        </p:spPr>
        <p:txBody>
          <a:bodyPr/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manifestations of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Hepatosplenic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Shistosomiasis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polyps in colon, fever, anorexia, weight loss, anemia, portal hypertension; cirrhosis of liver;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pruritic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skin rash. Eggs go back through portal circulation to liver, causing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hepatomegaly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liver tenderness.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manifestations of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Urinary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Schistosomiasis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terminal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dysuria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(pain, difficulty at the end of urination); obstructed urine flow.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14"/>
            <a:ext cx="8229600" cy="1143000"/>
          </a:xfrm>
        </p:spPr>
        <p:txBody>
          <a:bodyPr/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010400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Laboratory diagnostics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Hepatosplenic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Schistosomiasis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eggs with lateral spine in feces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Laboratory diagnostic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of </a:t>
            </a:r>
            <a:r>
              <a:rPr lang="uk-UA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Urinary Schistosomiasis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eggs with  terminal  spine in urine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uk-UA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involves proper disposal of human waste and eradication of the snail host when possible. Swimming in endemic areas should be avoided.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4071" y="1295400"/>
            <a:ext cx="1629930" cy="213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7918" y="3505200"/>
            <a:ext cx="1616081" cy="21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50" y="6088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Fasciolopsis</a:t>
            </a:r>
            <a:r>
              <a:rPr lang="en-US" alt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buski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790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name/ location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: Giant intestinal fluke/ human small intestine, found in pigs as well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Found in China, Taiwan, Vietnam, Thailand, Infection rate may be as high as 40%. It is the most common intestinal fluke in the orient.</a:t>
            </a: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: 25-75 mm </a:t>
            </a:r>
          </a:p>
          <a:p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Fasiciolopsiasis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588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Demonstrating eggs in feces specimens. Eggs are difficult to differentiate from those of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Fasciola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hepatica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T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3962400"/>
            <a:ext cx="3810000" cy="2645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68" y="2286000"/>
            <a:ext cx="7543800" cy="4314825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48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Female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5562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Male</a:t>
            </a:r>
            <a:endParaRPr lang="en-US" sz="2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18754"/>
            <a:ext cx="8229600" cy="1644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Blood flukes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Oral sucker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includes mouth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Ventral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sucker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usually bigger than oral sucker and located  near genital pore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400800" y="22860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4" idx="1"/>
          </p:cNvCxnSpPr>
          <p:nvPr/>
        </p:nvCxnSpPr>
        <p:spPr>
          <a:xfrm rot="10800000" flipV="1">
            <a:off x="6781800" y="2472898"/>
            <a:ext cx="1066800" cy="575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1671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Oral sucker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2057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Ventral</a:t>
            </a:r>
          </a:p>
          <a:p>
            <a:r>
              <a:rPr lang="en-US" sz="2400" dirty="0" smtClean="0"/>
              <a:t> sucker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84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28625" y="5286375"/>
            <a:ext cx="85169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rtl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The female lies within this groove, which is called </a:t>
            </a:r>
            <a:r>
              <a:rPr lang="en-US" sz="2400" kern="0" dirty="0" err="1" smtClean="0">
                <a:latin typeface="Times New Roman" pitchFamily="18" charset="0"/>
                <a:cs typeface="Times New Roman" pitchFamily="18" charset="0"/>
              </a:rPr>
              <a:t>gynaecophoric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groove</a:t>
            </a:r>
          </a:p>
        </p:txBody>
      </p:sp>
      <p:pic>
        <p:nvPicPr>
          <p:cNvPr id="6147" name="Picture 5" descr="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69" y="2027238"/>
            <a:ext cx="20478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42" y="2022475"/>
            <a:ext cx="28765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57188" y="214313"/>
            <a:ext cx="8678862" cy="1655762"/>
          </a:xfrm>
          <a:prstGeom prst="rect">
            <a:avLst/>
          </a:prstGeom>
        </p:spPr>
        <p:txBody>
          <a:bodyPr/>
          <a:lstStyle/>
          <a:p>
            <a:pPr rtl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The body has a groove along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mach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of its length and, it was this groove that inspired the name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or split body</a:t>
            </a: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ar-IQ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49" y="1634362"/>
            <a:ext cx="499280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8" y="1600200"/>
            <a:ext cx="3081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Cercaria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forked tailed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cercaria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redia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their life cycle stages</a:t>
            </a:r>
            <a:endParaRPr lang="ar-IQ" sz="24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Rectangle 16"/>
          <p:cNvSpPr>
            <a:spLocks noGrp="1" noChangeArrowheads="1"/>
          </p:cNvSpPr>
          <p:nvPr>
            <p:ph type="title"/>
          </p:nvPr>
        </p:nvSpPr>
        <p:spPr>
          <a:xfrm>
            <a:off x="1529302" y="-17463"/>
            <a:ext cx="5929313" cy="1143001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Site of infection</a:t>
            </a:r>
          </a:p>
        </p:txBody>
      </p:sp>
      <p:pic>
        <p:nvPicPr>
          <p:cNvPr id="18449" name="Picture 17" descr="C:\Users\Harith AL-Warid\Desktop\urinary_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34" y="844004"/>
            <a:ext cx="3257066" cy="29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 descr="C:\Users\Harith AL-Warid\Desktop\pancreasvess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3311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914400"/>
          <a:ext cx="5410200" cy="5638800"/>
        </p:xfrm>
        <a:graphic>
          <a:graphicData uri="http://schemas.openxmlformats.org/drawingml/2006/table">
            <a:tbl>
              <a:tblPr rtl="1"/>
              <a:tblGrid>
                <a:gridCol w="2952887"/>
                <a:gridCol w="2457313"/>
              </a:tblGrid>
              <a:tr h="18796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IQ" sz="2000" dirty="0">
                          <a:latin typeface="Calibri"/>
                          <a:ea typeface="Calibri"/>
                          <a:cs typeface="Times New Roman"/>
                        </a:rPr>
                        <a:t>الأورده البوليه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urinary veins</a:t>
                      </a:r>
                      <a:r>
                        <a:rPr lang="ar-IQ" sz="2000" dirty="0">
                          <a:latin typeface="Calibri"/>
                          <a:ea typeface="Calibri"/>
                          <a:cs typeface="Times New Roman"/>
                        </a:rPr>
                        <a:t> والأورده المثانيه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vesicle veins</a:t>
                      </a:r>
                      <a:r>
                        <a:rPr lang="ar-IQ" sz="2000" dirty="0">
                          <a:latin typeface="Calibri"/>
                          <a:ea typeface="Calibri"/>
                          <a:cs typeface="Times New Roman"/>
                        </a:rPr>
                        <a:t> و الضفائر الحوضيه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Pelvic plexus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Calibri"/>
                          <a:cs typeface="Arial"/>
                        </a:rPr>
                        <a:t>S.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Arial"/>
                        </a:rPr>
                        <a:t>haematobium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IQ" sz="2000" dirty="0">
                          <a:latin typeface="Calibri"/>
                          <a:ea typeface="Calibri"/>
                          <a:cs typeface="Times New Roman"/>
                        </a:rPr>
                        <a:t>الأورده المساريقيه السفلى 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inferior mesenteric vein</a:t>
                      </a:r>
                      <a:r>
                        <a:rPr lang="ar-IQ" sz="2000" dirty="0">
                          <a:latin typeface="Calibri"/>
                          <a:ea typeface="Calibri"/>
                          <a:cs typeface="Times New Roman"/>
                        </a:rPr>
                        <a:t> وفي الضفائر الباسوريه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Arial"/>
                        </a:rPr>
                        <a:t>hemorrhoidal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Arial"/>
                        </a:rPr>
                        <a:t> plexus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Calibri"/>
                          <a:cs typeface="Arial"/>
                        </a:rPr>
                        <a:t>S.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Arial"/>
                        </a:rPr>
                        <a:t>mansoni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0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IQ" sz="2000">
                          <a:latin typeface="Calibri"/>
                          <a:ea typeface="Calibri"/>
                          <a:cs typeface="Times New Roman"/>
                        </a:rPr>
                        <a:t>الأورده المساريقيه العليا </a:t>
                      </a: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superior mesenteric vein</a:t>
                      </a:r>
                      <a:r>
                        <a:rPr lang="ar-IQ" sz="2000">
                          <a:latin typeface="Calibri"/>
                          <a:ea typeface="Calibri"/>
                          <a:cs typeface="Times New Roman"/>
                        </a:rPr>
                        <a:t> قد توجد في الأورده المعديه المساريقيه </a:t>
                      </a:r>
                      <a:r>
                        <a:rPr lang="en-US" sz="2000">
                          <a:latin typeface="Times New Roman"/>
                          <a:ea typeface="Calibri"/>
                          <a:cs typeface="Arial"/>
                        </a:rPr>
                        <a:t>gastric mesenteric veins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i="1" dirty="0">
                          <a:latin typeface="Times New Roman"/>
                          <a:ea typeface="Calibri"/>
                          <a:cs typeface="Arial"/>
                        </a:rPr>
                        <a:t>S. </a:t>
                      </a:r>
                      <a:r>
                        <a:rPr lang="en-US" sz="2000" b="1" i="1" dirty="0" err="1">
                          <a:latin typeface="Times New Roman"/>
                          <a:ea typeface="Calibri"/>
                          <a:cs typeface="Arial"/>
                        </a:rPr>
                        <a:t>japonicum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45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13" name="Group 81"/>
          <p:cNvGraphicFramePr>
            <a:graphicFrameLocks noGrp="1"/>
          </p:cNvGraphicFramePr>
          <p:nvPr/>
        </p:nvGraphicFramePr>
        <p:xfrm>
          <a:off x="250825" y="1566863"/>
          <a:ext cx="8496300" cy="4167187"/>
        </p:xfrm>
        <a:graphic>
          <a:graphicData uri="http://schemas.openxmlformats.org/drawingml/2006/table">
            <a:tbl>
              <a:tblPr rtl="1"/>
              <a:tblGrid>
                <a:gridCol w="4703762"/>
                <a:gridCol w="3792538"/>
              </a:tblGrid>
              <a:tr h="135426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Urinary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bilharziasis</a:t>
                      </a:r>
                      <a:endParaRPr kumimoji="0" lang="ar-IQ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بلهارزيا المجاري البوليه</a:t>
                      </a: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Schistosoma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haematobium</a:t>
                      </a:r>
                      <a:endParaRPr kumimoji="0" lang="en-US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84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Intestinal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Schistosomiasis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j-cs"/>
                        </a:rPr>
                        <a:t>داء المنشقات المعوي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+mj-cs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Schistosoma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mansoni</a:t>
                      </a:r>
                      <a:endParaRPr kumimoji="0" lang="en-US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707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Oriantal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Schistosomiasis</a:t>
                      </a:r>
                      <a:endParaRPr kumimoji="0" lang="ar-IQ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IQ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داء المنشقات اليابانيه او داء المنشقات الشرقي</a:t>
                      </a: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Schistosoma</a:t>
                      </a:r>
                      <a:r>
                        <a:rPr kumimoji="0" lang="en-US" sz="2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japonicum</a:t>
                      </a:r>
                      <a:endParaRPr kumimoji="0" lang="en-US" sz="2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315" name="Rectangle 8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312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21" name="Group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21064265"/>
              </p:ext>
            </p:extLst>
          </p:nvPr>
        </p:nvGraphicFramePr>
        <p:xfrm>
          <a:off x="250825" y="1566863"/>
          <a:ext cx="5749925" cy="4862511"/>
        </p:xfrm>
        <a:graphic>
          <a:graphicData uri="http://schemas.openxmlformats.org/drawingml/2006/table">
            <a:tbl>
              <a:tblPr rtl="1"/>
              <a:tblGrid>
                <a:gridCol w="2749682"/>
                <a:gridCol w="3000243"/>
              </a:tblGrid>
              <a:tr h="176367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ar-IQ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Bulinus</a:t>
                      </a:r>
                      <a:endParaRPr kumimoji="0" lang="ar-IQ" sz="28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haematobium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032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Biomphalaria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mansoni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85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ar-IQ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Oncomelania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Japonicum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2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Intermediate hosts</a:t>
            </a:r>
          </a:p>
        </p:txBody>
      </p:sp>
      <p:pic>
        <p:nvPicPr>
          <p:cNvPr id="19473" name="Picture 17" descr="C:\Users\Harith AL-Warid\Desktop\bulinus-globosus-02_6940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490663"/>
            <a:ext cx="27082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 descr="C:\Users\Harith AL-Warid\Desktop\300px-Oncomelania_hupens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929188"/>
            <a:ext cx="2214563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9" descr="C:\Users\Harith AL-Warid\Desktop\Biomphalari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71813"/>
            <a:ext cx="24288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002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Blood flukes eggs (ova)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49" name="Picture 1" descr="C:\Users\sony\Desktop\S.h 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04900"/>
            <a:ext cx="2590800" cy="3886200"/>
          </a:xfrm>
          <a:prstGeom prst="rect">
            <a:avLst/>
          </a:prstGeom>
          <a:noFill/>
        </p:spPr>
      </p:pic>
      <p:pic>
        <p:nvPicPr>
          <p:cNvPr id="2050" name="Picture 2" descr="C:\Users\sony\Desktop\S_japonicum_eg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87198"/>
            <a:ext cx="2796207" cy="3842002"/>
          </a:xfrm>
          <a:prstGeom prst="rect">
            <a:avLst/>
          </a:prstGeom>
          <a:noFill/>
        </p:spPr>
      </p:pic>
      <p:pic>
        <p:nvPicPr>
          <p:cNvPr id="2051" name="Picture 3" descr="C:\Users\sony\Desktop\Schistosoma_mansoni_egg_4841_l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372898" y="1839496"/>
            <a:ext cx="3962402" cy="25694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70" y="5187288"/>
            <a:ext cx="28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haematobium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egg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big, with terminal spine,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Secreted with urine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5181600"/>
            <a:ext cx="29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mansoni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egg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Bigger, with lateral spine,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Secreted with stool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7664" y="5174608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japonicum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egg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small, with reduces lateral spine (knob)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Secreted with stool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55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842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Female ovary and uterus location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7" descr="Schismansonifemale uc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762000"/>
            <a:ext cx="9144000" cy="3886200"/>
          </a:xfrm>
          <a:prstGeom prst="rect">
            <a:avLst/>
          </a:prstGeom>
          <a:noFill/>
        </p:spPr>
      </p:pic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126478"/>
              </p:ext>
            </p:extLst>
          </p:nvPr>
        </p:nvGraphicFramePr>
        <p:xfrm>
          <a:off x="0" y="4674869"/>
          <a:ext cx="9144000" cy="2076514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3018391"/>
                <a:gridCol w="2895401"/>
                <a:gridCol w="2730791"/>
                <a:gridCol w="499417"/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japonicum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mansoni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S. </a:t>
                      </a:r>
                      <a:r>
                        <a:rPr kumimoji="0" lang="en-US" sz="22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haematobium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Middle of body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1st half of body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2nd half of body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Ovary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horzOverflow="overflow"/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 with 50-100 ova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with 1-4 ova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Long with 20-30 ova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Uterus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621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Male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cuticula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type and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lenght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6724501"/>
              </p:ext>
            </p:extLst>
          </p:nvPr>
        </p:nvGraphicFramePr>
        <p:xfrm>
          <a:off x="0" y="5029201"/>
          <a:ext cx="9144000" cy="1950720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2957946"/>
                <a:gridCol w="2860964"/>
                <a:gridCol w="3325090"/>
              </a:tblGrid>
              <a:tr h="4724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japonicum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mansoni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S.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haematobium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Smooth </a:t>
                      </a:r>
                      <a:r>
                        <a:rPr kumimoji="0" lang="en-US" sz="2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cuticula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Cuticula</a:t>
                      </a: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with coarse tegument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Cuticula</a:t>
                      </a: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with fine tegument 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6553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12-20 mm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6.5-9.9 mm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10-15 mm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5" name="Picture 2" descr="skin"/>
          <p:cNvPicPr>
            <a:picLocks noChangeAspect="1" noChangeArrowheads="1"/>
          </p:cNvPicPr>
          <p:nvPr/>
        </p:nvPicPr>
        <p:blipFill>
          <a:blip r:embed="rId2" cstate="print"/>
          <a:srcRect t="1559" b="577"/>
          <a:stretch>
            <a:fillRect/>
          </a:stretch>
        </p:blipFill>
        <p:spPr bwMode="auto">
          <a:xfrm>
            <a:off x="0" y="762000"/>
            <a:ext cx="91440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78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0898"/>
            <a:ext cx="874008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Male testes and intestine (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ceca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junction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7" descr="Schismansonimale test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2000" contrast="22000"/>
          </a:blip>
          <a:srcRect/>
          <a:stretch>
            <a:fillRect/>
          </a:stretch>
        </p:blipFill>
        <p:spPr bwMode="auto">
          <a:xfrm>
            <a:off x="0" y="685800"/>
            <a:ext cx="9144000" cy="3810000"/>
          </a:xfrm>
          <a:prstGeom prst="rect">
            <a:avLst/>
          </a:prstGeom>
          <a:noFill/>
        </p:spPr>
      </p:pic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4846849"/>
              </p:ext>
            </p:extLst>
          </p:nvPr>
        </p:nvGraphicFramePr>
        <p:xfrm>
          <a:off x="0" y="4436110"/>
          <a:ext cx="9144000" cy="2493610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3110883"/>
                <a:gridCol w="2985117"/>
                <a:gridCol w="2530136"/>
                <a:gridCol w="517864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S.japonicum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S. mansoni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S.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haematobium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103692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rd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part of body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part of body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nd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part of body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 horzOverflow="overflow"/>
                </a:tc>
              </a:tr>
              <a:tr h="98044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Lined (6-8)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Small in cluster (6-9)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Big in cluster (4-5)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02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Morphology of eggs: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Oval, yellow-brown eggs measure 150 x 90 microns.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Operculum - the transparent shell  has an  operculum (sometimes seen “popped open”).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 pathology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adult worms attach to the intestinal wall, producing local inflammation possibly leading to hemorrhage, ulceration and abscess formation. Absorption of worm metabolites can produce toxic or allergic reactions (edema,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ascites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Infective stage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Metacercaria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Intermediate host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1- Snail </a:t>
            </a:r>
            <a:r>
              <a:rPr lang="en-US" altLang="en-US" sz="1800" i="1" dirty="0" err="1" smtClean="0">
                <a:latin typeface="Times New Roman" pitchFamily="18" charset="0"/>
                <a:cs typeface="Times New Roman" pitchFamily="18" charset="0"/>
              </a:rPr>
              <a:t>Segmentin</a:t>
            </a:r>
            <a:endParaRPr lang="en-US" alt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Water chestnut</a:t>
            </a:r>
            <a:endParaRPr lang="en-US" alt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Ova in feces (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unemberyonated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ova)</a:t>
            </a: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7" descr="CT0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95400"/>
            <a:ext cx="3657600" cy="249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Life cycle of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Schistosoma</a:t>
            </a:r>
            <a:r>
              <a:rPr lang="en-US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3851275" cy="5791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Infective stage for human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cercariae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Definitive host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Intermediate host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snail.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penetration of skin by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cercarie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35845" name="Picture 5" descr="33-11-BloodFlukeLifeHist-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50" y="836613"/>
            <a:ext cx="5249863" cy="6021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6" descr="Fasciolopsis_buski012"/>
          <p:cNvPicPr>
            <a:picLocks noChangeAspect="1" noChangeArrowheads="1"/>
          </p:cNvPicPr>
          <p:nvPr/>
        </p:nvPicPr>
        <p:blipFill>
          <a:blip r:embed="rId2" cstate="print"/>
          <a:srcRect l="5144" t="3369" r="5144" b="5623"/>
          <a:stretch>
            <a:fillRect/>
          </a:stretch>
        </p:blipFill>
        <p:spPr bwMode="auto">
          <a:xfrm>
            <a:off x="6400800" y="1055277"/>
            <a:ext cx="2743200" cy="58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Line 5"/>
          <p:cNvSpPr>
            <a:spLocks noChangeShapeType="1"/>
          </p:cNvSpPr>
          <p:nvPr/>
        </p:nvSpPr>
        <p:spPr bwMode="auto">
          <a:xfrm flipH="1">
            <a:off x="6489700" y="1709738"/>
            <a:ext cx="1439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H="1">
            <a:off x="6500813" y="2108200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Text Box 13"/>
          <p:cNvSpPr txBox="1">
            <a:spLocks noChangeArrowheads="1"/>
          </p:cNvSpPr>
          <p:nvPr/>
        </p:nvSpPr>
        <p:spPr bwMode="auto">
          <a:xfrm>
            <a:off x="5410200" y="1493838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Oral sucker</a:t>
            </a:r>
          </a:p>
        </p:txBody>
      </p:sp>
      <p:sp>
        <p:nvSpPr>
          <p:cNvPr id="36871" name="Text Box 14"/>
          <p:cNvSpPr txBox="1">
            <a:spLocks noChangeArrowheads="1"/>
          </p:cNvSpPr>
          <p:nvPr/>
        </p:nvSpPr>
        <p:spPr bwMode="auto">
          <a:xfrm>
            <a:off x="5029200" y="1905000"/>
            <a:ext cx="1385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Ventral sucker</a:t>
            </a:r>
          </a:p>
        </p:txBody>
      </p:sp>
      <p:sp>
        <p:nvSpPr>
          <p:cNvPr id="36872" name="Line 6"/>
          <p:cNvSpPr>
            <a:spLocks noChangeShapeType="1"/>
          </p:cNvSpPr>
          <p:nvPr/>
        </p:nvSpPr>
        <p:spPr bwMode="auto">
          <a:xfrm flipH="1">
            <a:off x="6196013" y="3324225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5410200" y="3200400"/>
            <a:ext cx="1385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Uterus</a:t>
            </a:r>
          </a:p>
        </p:txBody>
      </p:sp>
      <p:sp>
        <p:nvSpPr>
          <p:cNvPr id="36874" name="Line 6"/>
          <p:cNvSpPr>
            <a:spLocks noChangeShapeType="1"/>
          </p:cNvSpPr>
          <p:nvPr/>
        </p:nvSpPr>
        <p:spPr bwMode="auto">
          <a:xfrm flipH="1">
            <a:off x="6196013" y="2641600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Text Box 14"/>
          <p:cNvSpPr txBox="1">
            <a:spLocks noChangeArrowheads="1"/>
          </p:cNvSpPr>
          <p:nvPr/>
        </p:nvSpPr>
        <p:spPr bwMode="auto">
          <a:xfrm>
            <a:off x="5486400" y="2514600"/>
            <a:ext cx="1385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cecum</a:t>
            </a:r>
          </a:p>
        </p:txBody>
      </p:sp>
      <p:sp>
        <p:nvSpPr>
          <p:cNvPr id="36876" name="Line 6"/>
          <p:cNvSpPr>
            <a:spLocks noChangeShapeType="1"/>
          </p:cNvSpPr>
          <p:nvPr/>
        </p:nvSpPr>
        <p:spPr bwMode="auto">
          <a:xfrm flipH="1" flipV="1">
            <a:off x="6477000" y="3886200"/>
            <a:ext cx="1616075" cy="47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5867400" y="3733800"/>
            <a:ext cx="1385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ovary</a:t>
            </a:r>
          </a:p>
        </p:txBody>
      </p:sp>
      <p:sp>
        <p:nvSpPr>
          <p:cNvPr id="36878" name="Line 6"/>
          <p:cNvSpPr>
            <a:spLocks noChangeShapeType="1"/>
          </p:cNvSpPr>
          <p:nvPr/>
        </p:nvSpPr>
        <p:spPr bwMode="auto">
          <a:xfrm flipH="1">
            <a:off x="6324600" y="4543425"/>
            <a:ext cx="1768475" cy="285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Text Box 14"/>
          <p:cNvSpPr txBox="1">
            <a:spLocks noChangeArrowheads="1"/>
          </p:cNvSpPr>
          <p:nvPr/>
        </p:nvSpPr>
        <p:spPr bwMode="auto">
          <a:xfrm>
            <a:off x="5715000" y="4419600"/>
            <a:ext cx="1385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Testes</a:t>
            </a:r>
          </a:p>
        </p:txBody>
      </p:sp>
      <p:sp>
        <p:nvSpPr>
          <p:cNvPr id="36880" name="Line 6"/>
          <p:cNvSpPr>
            <a:spLocks noChangeShapeType="1"/>
          </p:cNvSpPr>
          <p:nvPr/>
        </p:nvSpPr>
        <p:spPr bwMode="auto">
          <a:xfrm flipH="1" flipV="1">
            <a:off x="6553200" y="4572000"/>
            <a:ext cx="1363663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6"/>
          <p:cNvSpPr>
            <a:spLocks noChangeShapeType="1"/>
          </p:cNvSpPr>
          <p:nvPr/>
        </p:nvSpPr>
        <p:spPr bwMode="auto">
          <a:xfrm flipH="1">
            <a:off x="5638800" y="4267200"/>
            <a:ext cx="1439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Text Box 14"/>
          <p:cNvSpPr txBox="1">
            <a:spLocks noChangeArrowheads="1"/>
          </p:cNvSpPr>
          <p:nvPr/>
        </p:nvSpPr>
        <p:spPr bwMode="auto">
          <a:xfrm>
            <a:off x="4419600" y="4111625"/>
            <a:ext cx="1385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Vitelline gland </a:t>
            </a:r>
          </a:p>
        </p:txBody>
      </p:sp>
      <p:sp>
        <p:nvSpPr>
          <p:cNvPr id="36883" name="Title 1"/>
          <p:cNvSpPr txBox="1">
            <a:spLocks/>
          </p:cNvSpPr>
          <p:nvPr/>
        </p:nvSpPr>
        <p:spPr bwMode="auto">
          <a:xfrm>
            <a:off x="1581150" y="152400"/>
            <a:ext cx="5943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Fasciolopsis</a:t>
            </a:r>
            <a:r>
              <a:rPr lang="en-US" alt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buski</a:t>
            </a:r>
            <a:endParaRPr lang="en-US" alt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Image result for Fasciolopsis buski anato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14153"/>
            <a:ext cx="4343400" cy="584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fasciolopsis buski definitive h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-81888"/>
            <a:ext cx="5105400" cy="6910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4775" y="76200"/>
            <a:ext cx="62245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Heterophyes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heterophyes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115608" y="1305810"/>
            <a:ext cx="67056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name/ location 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: Small intestine fluke/ live in small intestine between the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of human/ other mammals that eating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fish.</a:t>
            </a:r>
          </a:p>
          <a:p>
            <a:pPr>
              <a:lnSpc>
                <a:spcPct val="150000"/>
              </a:lnSpc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: 0.1 – 1.7 mm </a:t>
            </a:r>
          </a:p>
          <a:p>
            <a:pPr>
              <a:lnSpc>
                <a:spcPct val="150000"/>
              </a:lnSpc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Heterophyiasis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Infective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Metacercaria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Intermediate</a:t>
            </a:r>
            <a:r>
              <a:rPr lang="en-US" alt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host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: 1- </a:t>
            </a:r>
            <a:r>
              <a:rPr lang="en-US" altLang="en-US" sz="2200" i="1" dirty="0" err="1" smtClean="0">
                <a:latin typeface="Times New Roman" pitchFamily="18" charset="0"/>
                <a:cs typeface="Times New Roman" pitchFamily="18" charset="0"/>
              </a:rPr>
              <a:t>Pirenella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i="1" dirty="0" err="1" smtClean="0">
                <a:latin typeface="Times New Roman" pitchFamily="18" charset="0"/>
                <a:cs typeface="Times New Roman" pitchFamily="18" charset="0"/>
              </a:rPr>
              <a:t>conica</a:t>
            </a: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2200" i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en-US" sz="2200" i="1" dirty="0" err="1" smtClean="0">
                <a:latin typeface="Times New Roman" pitchFamily="18" charset="0"/>
                <a:cs typeface="Times New Roman" pitchFamily="18" charset="0"/>
              </a:rPr>
              <a:t>Mugil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5315257" y="2609543"/>
            <a:ext cx="552388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94" y="141895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Pathology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Asymptomatic in light infections. Chronic mucous diarrhea and abdominal pain in heavy infections. Eggs may travel into tissue causing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granulomas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other tissue disorders. </a:t>
            </a:r>
          </a:p>
          <a:p>
            <a:r>
              <a:rPr lang="en-US" alt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 ova in feces (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Emberyonated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Recovery and identification of eggs in feces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Difficult to differentiate from each other and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sinensis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unless adult worms are recovered.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patient history is helpful since the infections are more common in one country or another.  These are intestinal flukes, therefore, no liver involvement and symptoms would be expected.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Treatment is similar for all.</a:t>
            </a:r>
          </a:p>
          <a:p>
            <a:r>
              <a:rPr lang="en-US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402" y="3581400"/>
            <a:ext cx="534859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4775" y="144463"/>
            <a:ext cx="622458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Heterophyes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heterophyes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heterophyes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1025525"/>
            <a:ext cx="27432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Line 5"/>
          <p:cNvSpPr>
            <a:spLocks noChangeShapeType="1"/>
          </p:cNvSpPr>
          <p:nvPr/>
        </p:nvSpPr>
        <p:spPr bwMode="auto">
          <a:xfrm flipH="1">
            <a:off x="4824413" y="1312863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H="1">
            <a:off x="4983163" y="1817688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 flipH="1">
            <a:off x="5040313" y="3617913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 flipH="1">
            <a:off x="5040313" y="4410075"/>
            <a:ext cx="14398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 flipH="1">
            <a:off x="5040313" y="5418138"/>
            <a:ext cx="1800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 flipH="1" flipV="1">
            <a:off x="4824413" y="6210300"/>
            <a:ext cx="1512887" cy="714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 flipH="1">
            <a:off x="4824413" y="6137275"/>
            <a:ext cx="2376487" cy="730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 flipH="1">
            <a:off x="4537075" y="5202238"/>
            <a:ext cx="14398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3744913" y="1096963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Oral sucker</a:t>
            </a:r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3816350" y="1614488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Pharynx</a:t>
            </a:r>
          </a:p>
        </p:txBody>
      </p:sp>
      <p:sp>
        <p:nvSpPr>
          <p:cNvPr id="40974" name="Text Box 15"/>
          <p:cNvSpPr txBox="1">
            <a:spLocks noChangeArrowheads="1"/>
          </p:cNvSpPr>
          <p:nvPr/>
        </p:nvSpPr>
        <p:spPr bwMode="auto">
          <a:xfrm>
            <a:off x="3887788" y="3402013"/>
            <a:ext cx="1225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Acetabulaum</a:t>
            </a:r>
          </a:p>
        </p:txBody>
      </p:sp>
      <p:sp>
        <p:nvSpPr>
          <p:cNvPr id="40975" name="Text Box 16"/>
          <p:cNvSpPr txBox="1">
            <a:spLocks noChangeArrowheads="1"/>
          </p:cNvSpPr>
          <p:nvPr/>
        </p:nvSpPr>
        <p:spPr bwMode="auto">
          <a:xfrm>
            <a:off x="3871913" y="4094163"/>
            <a:ext cx="16192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Gonotyle</a:t>
            </a:r>
          </a:p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(Genital sucker)</a:t>
            </a:r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3643313" y="5026025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Yolk glands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4248150" y="5273675"/>
            <a:ext cx="72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Ovary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4176713" y="5994400"/>
            <a:ext cx="1081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>
                <a:latin typeface="Calibri" pitchFamily="34" charset="0"/>
              </a:rPr>
              <a:t>Testes</a:t>
            </a:r>
          </a:p>
        </p:txBody>
      </p:sp>
      <p:pic>
        <p:nvPicPr>
          <p:cNvPr id="40979" name="Picture 3" descr="DSCI0018"/>
          <p:cNvPicPr>
            <a:picLocks noChangeAspect="1" noChangeArrowheads="1"/>
          </p:cNvPicPr>
          <p:nvPr/>
        </p:nvPicPr>
        <p:blipFill>
          <a:blip r:embed="rId4" cstate="print"/>
          <a:srcRect r="30942" b="11682"/>
          <a:stretch>
            <a:fillRect/>
          </a:stretch>
        </p:blipFill>
        <p:spPr bwMode="auto">
          <a:xfrm>
            <a:off x="46038" y="1371601"/>
            <a:ext cx="3543945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962" y="0"/>
            <a:ext cx="5556637" cy="686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1069</Words>
  <Application>Microsoft Office PowerPoint</Application>
  <PresentationFormat>On-screen Show (4:3)</PresentationFormat>
  <Paragraphs>203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Intestinal flukes </vt:lpstr>
      <vt:lpstr>Fasciolopsis buski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Paragonimus westermani       life cycle</vt:lpstr>
      <vt:lpstr>  Schistosomiasis  المثقوبات الدموية (المنشقات)  </vt:lpstr>
      <vt:lpstr>Slide 15</vt:lpstr>
      <vt:lpstr>Blood flukes (Schistosoma sp.)</vt:lpstr>
      <vt:lpstr>Slide 17</vt:lpstr>
      <vt:lpstr>Schistosoma sp</vt:lpstr>
      <vt:lpstr>Schistosoma sp</vt:lpstr>
      <vt:lpstr>Slide 20</vt:lpstr>
      <vt:lpstr>Slide 21</vt:lpstr>
      <vt:lpstr>Slide 22</vt:lpstr>
      <vt:lpstr>Site of infection</vt:lpstr>
      <vt:lpstr>Disease </vt:lpstr>
      <vt:lpstr>Intermediate hosts</vt:lpstr>
      <vt:lpstr>Slide 26</vt:lpstr>
      <vt:lpstr>Female ovary and uterus location</vt:lpstr>
      <vt:lpstr>Male cuticula type and lenght</vt:lpstr>
      <vt:lpstr>Male testes and intestine (ceca) junction</vt:lpstr>
      <vt:lpstr>Life cycle of Schistosoma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flukes </dc:title>
  <dc:creator>Mohammed</dc:creator>
  <cp:lastModifiedBy>Mohammed</cp:lastModifiedBy>
  <cp:revision>44</cp:revision>
  <dcterms:created xsi:type="dcterms:W3CDTF">2006-08-16T00:00:00Z</dcterms:created>
  <dcterms:modified xsi:type="dcterms:W3CDTF">2018-11-16T18:39:51Z</dcterms:modified>
</cp:coreProperties>
</file>